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30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BBC98-1C1A-6E15-B3A6-42078FFFF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79667-CD12-0A64-CAB7-498086A01B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C4208-E6BC-50B2-F6E5-F032E8DA3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79CEB-1524-21AF-0734-E27440DAF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2A100-98D2-8C6A-2081-35237F046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67B55-028A-F7DE-4F5C-6CA2FD6CB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D24AC-FBC3-1D21-5995-D36E45920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09641-05C9-0C64-5956-5F8F6EBA9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2F53B-428D-FEEB-C2E7-E9349AC7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DC73B-1F28-A6B4-E829-C122EB8B3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9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122863-A812-4CE2-B3E5-A9955B900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6D59D3-EC21-295F-E71A-95A4D99AC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D3CB4-254F-83C1-3D39-8640A969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57593-12B0-3DD5-2BD1-D02877B41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1DE0A-6395-0CB2-C9D7-84FC9B06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78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- 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" y="677445"/>
            <a:ext cx="12192001" cy="556502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054929" y="697304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211357"/>
            <a:ext cx="12192000" cy="703793"/>
          </a:xfrm>
          <a:prstGeom prst="rect">
            <a:avLst/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4112"/>
            <a:ext cx="11335264" cy="441312"/>
          </a:xfrm>
        </p:spPr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868465"/>
            <a:ext cx="11335264" cy="50974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9173309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F87D3E-FFEC-F74D-9321-318FACA967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398712" y="519007"/>
            <a:ext cx="11803813" cy="158439"/>
          </a:xfrm>
          <a:custGeom>
            <a:avLst/>
            <a:gdLst>
              <a:gd name="connsiteX0" fmla="*/ 0 w 8852860"/>
              <a:gd name="connsiteY0" fmla="*/ 0 h 158439"/>
              <a:gd name="connsiteX1" fmla="*/ 10471 w 8852860"/>
              <a:gd name="connsiteY1" fmla="*/ 0 h 158439"/>
              <a:gd name="connsiteX2" fmla="*/ 13345 w 8852860"/>
              <a:gd name="connsiteY2" fmla="*/ 17257 h 158439"/>
              <a:gd name="connsiteX3" fmla="*/ 87945 w 8852860"/>
              <a:gd name="connsiteY3" fmla="*/ 77204 h 158439"/>
              <a:gd name="connsiteX4" fmla="*/ 1242430 w 8852860"/>
              <a:gd name="connsiteY4" fmla="*/ 77205 h 158439"/>
              <a:gd name="connsiteX5" fmla="*/ 1983714 w 8852860"/>
              <a:gd name="connsiteY5" fmla="*/ 79372 h 158439"/>
              <a:gd name="connsiteX6" fmla="*/ 2545777 w 8852860"/>
              <a:gd name="connsiteY6" fmla="*/ 79629 h 158439"/>
              <a:gd name="connsiteX7" fmla="*/ 2545777 w 8852860"/>
              <a:gd name="connsiteY7" fmla="*/ 80223 h 158439"/>
              <a:gd name="connsiteX8" fmla="*/ 2746948 w 8852860"/>
              <a:gd name="connsiteY8" fmla="*/ 80223 h 158439"/>
              <a:gd name="connsiteX9" fmla="*/ 7189530 w 8852860"/>
              <a:gd name="connsiteY9" fmla="*/ 80223 h 158439"/>
              <a:gd name="connsiteX10" fmla="*/ 8852860 w 8852860"/>
              <a:gd name="connsiteY10" fmla="*/ 75067 h 158439"/>
              <a:gd name="connsiteX11" fmla="*/ 8852860 w 8852860"/>
              <a:gd name="connsiteY11" fmla="*/ 158439 h 158439"/>
              <a:gd name="connsiteX12" fmla="*/ 7189530 w 8852860"/>
              <a:gd name="connsiteY12" fmla="*/ 158439 h 158439"/>
              <a:gd name="connsiteX13" fmla="*/ 2746948 w 8852860"/>
              <a:gd name="connsiteY13" fmla="*/ 158439 h 158439"/>
              <a:gd name="connsiteX14" fmla="*/ 2545777 w 8852860"/>
              <a:gd name="connsiteY14" fmla="*/ 158439 h 158439"/>
              <a:gd name="connsiteX15" fmla="*/ 1389354 w 8852860"/>
              <a:gd name="connsiteY15" fmla="*/ 158439 h 158439"/>
              <a:gd name="connsiteX16" fmla="*/ 93483 w 8852860"/>
              <a:gd name="connsiteY16" fmla="*/ 158439 h 158439"/>
              <a:gd name="connsiteX17" fmla="*/ 0 w 8852860"/>
              <a:gd name="connsiteY17" fmla="*/ 45106 h 158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852860" h="158439">
                <a:moveTo>
                  <a:pt x="0" y="0"/>
                </a:moveTo>
                <a:lnTo>
                  <a:pt x="10471" y="0"/>
                </a:lnTo>
                <a:lnTo>
                  <a:pt x="13345" y="17257"/>
                </a:lnTo>
                <a:cubicBezTo>
                  <a:pt x="25635" y="52486"/>
                  <a:pt x="54409" y="77204"/>
                  <a:pt x="87945" y="77204"/>
                </a:cubicBezTo>
                <a:lnTo>
                  <a:pt x="1242430" y="77205"/>
                </a:lnTo>
                <a:cubicBezTo>
                  <a:pt x="1242221" y="78458"/>
                  <a:pt x="1554396" y="79040"/>
                  <a:pt x="1983714" y="79372"/>
                </a:cubicBezTo>
                <a:lnTo>
                  <a:pt x="2545777" y="79629"/>
                </a:lnTo>
                <a:lnTo>
                  <a:pt x="2545777" y="80223"/>
                </a:lnTo>
                <a:lnTo>
                  <a:pt x="2746948" y="80223"/>
                </a:lnTo>
                <a:lnTo>
                  <a:pt x="7189530" y="80223"/>
                </a:lnTo>
                <a:lnTo>
                  <a:pt x="8852860" y="75067"/>
                </a:lnTo>
                <a:lnTo>
                  <a:pt x="8852860" y="158439"/>
                </a:lnTo>
                <a:lnTo>
                  <a:pt x="7189530" y="158439"/>
                </a:lnTo>
                <a:lnTo>
                  <a:pt x="2746948" y="158439"/>
                </a:lnTo>
                <a:lnTo>
                  <a:pt x="2545777" y="158439"/>
                </a:lnTo>
                <a:lnTo>
                  <a:pt x="1389354" y="158439"/>
                </a:lnTo>
                <a:lnTo>
                  <a:pt x="93483" y="158439"/>
                </a:lnTo>
                <a:cubicBezTo>
                  <a:pt x="41854" y="158439"/>
                  <a:pt x="0" y="107698"/>
                  <a:pt x="0" y="45106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382125" y="6334239"/>
            <a:ext cx="3699707" cy="429768"/>
            <a:chOff x="286594" y="6334239"/>
            <a:chExt cx="2774780" cy="429768"/>
          </a:xfrm>
        </p:grpSpPr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86594" y="6432271"/>
              <a:ext cx="1209167" cy="23370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14672" y="6398247"/>
              <a:ext cx="1046702" cy="301752"/>
            </a:xfrm>
            <a:prstGeom prst="rect">
              <a:avLst/>
            </a:prstGeom>
          </p:spPr>
        </p:pic>
        <p:cxnSp>
          <p:nvCxnSpPr>
            <p:cNvPr id="18" name="Straight Connector 17"/>
            <p:cNvCxnSpPr/>
            <p:nvPr userDrawn="1"/>
          </p:nvCxnSpPr>
          <p:spPr>
            <a:xfrm>
              <a:off x="1822650" y="6334239"/>
              <a:ext cx="0" cy="429768"/>
            </a:xfrm>
            <a:prstGeom prst="line">
              <a:avLst/>
            </a:prstGeom>
            <a:ln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019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AABB8-DB47-6539-80E2-09F7F49D1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F5E83-32D9-48F7-62E0-BC3F8CEC1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D1419-43C1-5E02-91B5-35C9450BD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CF473-DC82-1EAF-DA2D-C680BBFA4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13BE5-B006-87F3-B95E-AB50F205C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8234A-7D4E-96C5-B11D-7E6F6B882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94A15-016D-9536-E58C-2866A093A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8E8C4-2981-BFE1-04DA-99A59DAF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3B641-396E-9602-618E-DA4481C67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306DC-8087-3381-CA20-EE92D994A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9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F890A-9367-9D53-9008-5FA24688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D4B3B-DE3D-89D7-F5EB-1F9602B2F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D93A5-4394-01C9-8AB3-058B7C9E7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C9985-E798-EA17-EEDF-A8EC86605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C62FD-8506-7A20-0177-6C55DFC67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9D2A9-BC1C-1735-1B91-B07C42D3D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1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6A6A6-99C5-40A6-E8FE-2F4712E4C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8AB2E-195B-A322-7F18-DA8F3F511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CDDE8-B810-9FF2-DE31-F2157356E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B0293-8ADF-D5B8-528C-FF6374B568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227A6D-1F0E-8AB1-1701-DD70041E88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EEB384-0300-B481-3940-31148E93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FA677B-17BE-DA4F-7861-A8AAB2F04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B53E9A-5A4A-3F67-89E7-3D466135E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5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4D366-0C63-B92F-168A-E67FFEF9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06E62F-4818-D789-9BA1-E09207C04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978D5A-813F-BD15-0D2B-15CF4B7A0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BE858-2272-3155-9BAD-34F9D8C94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B0A444-0BD8-019F-9BF3-E04E733B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0060F-562E-A8A5-DC43-45FC0F02D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6B74D-F045-2391-093F-3F3D4345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2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5B256-D8BB-3EE6-D61F-DCB20FC0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B8F80-3E7B-B9B9-33C8-B74615B2B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5F32DC-D120-5269-91A6-D6447CCC8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41013-66D5-959A-FDAB-A96CAFC1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1D5FD-80CF-0637-5859-63621B623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BE7C5-B1A4-B339-99F9-DB35A1B3D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22038-535E-304D-C07C-F7DC1F20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DBE91E-CF83-2EC8-6DB7-ECE545A8AA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017FA8-295C-B97B-37B8-B733CCF10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35599-0EF1-4BD2-56C5-A6A8D9E25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4C872-3DC6-6BDF-DE5D-56F9780AC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FB5CB-92D3-CF4A-8A07-5433E12E0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7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D99D6-A61C-6D05-1E8E-92E932B12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E3902-5CEF-77A2-E563-BD63DB78C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FC5B3-BAF4-D808-6E5D-22662849D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62C92-5B8F-48FD-A3C9-C4A8043B3FC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06708-A0EF-5371-10F0-C26F1D0339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F4CC8-8ECA-138B-A6DF-21EE90B360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56D0B-3555-44D4-AF0C-D8C9B870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9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22" r="5322"/>
          <a:stretch/>
        </p:blipFill>
        <p:spPr>
          <a:xfrm>
            <a:off x="2437576" y="677507"/>
            <a:ext cx="8234148" cy="553711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56345" y="677506"/>
            <a:ext cx="6036493" cy="5537113"/>
          </a:xfrm>
          <a:prstGeom prst="rect">
            <a:avLst/>
          </a:prstGeom>
          <a:gradFill>
            <a:gsLst>
              <a:gs pos="50000">
                <a:srgbClr val="FFFFFF">
                  <a:alpha val="98000"/>
                </a:srgbClr>
              </a:gs>
              <a:gs pos="0">
                <a:schemeClr val="bg1"/>
              </a:gs>
              <a:gs pos="100000">
                <a:schemeClr val="bg1">
                  <a:alpha val="69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86268" y="677507"/>
            <a:ext cx="276541" cy="552961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7000"/>
                  <a:lumOff val="33000"/>
                  <a:alpha val="20000"/>
                </a:schemeClr>
              </a:gs>
              <a:gs pos="100000">
                <a:schemeClr val="tx1">
                  <a:lumMod val="50000"/>
                  <a:lumOff val="50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features of LiveHealth Online Medical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1" y="868465"/>
            <a:ext cx="4735097" cy="509748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Live, on-demand video doctor visits 24x7/365 </a:t>
            </a:r>
          </a:p>
          <a:p>
            <a:r>
              <a:rPr lang="en-US" dirty="0"/>
              <a:t>Accessible by</a:t>
            </a:r>
            <a:r>
              <a:rPr lang="en-US" b="1" dirty="0"/>
              <a:t> </a:t>
            </a:r>
            <a:r>
              <a:rPr lang="en-US" dirty="0"/>
              <a:t>smartphone, tablet or computer</a:t>
            </a:r>
          </a:p>
          <a:p>
            <a:r>
              <a:rPr lang="en-US" dirty="0">
                <a:solidFill>
                  <a:schemeClr val="tx1"/>
                </a:solidFill>
              </a:rPr>
              <a:t>Cost is less </a:t>
            </a:r>
            <a:r>
              <a:rPr lang="en-US" dirty="0"/>
              <a:t>than or equal to your office visit</a:t>
            </a:r>
          </a:p>
          <a:p>
            <a:r>
              <a:rPr lang="en-US" dirty="0"/>
              <a:t>Available in all states with an average wait time of 10 minutes</a:t>
            </a:r>
          </a:p>
          <a:p>
            <a:r>
              <a:rPr lang="en-US" dirty="0"/>
              <a:t>Choice of board certified, Anthem </a:t>
            </a:r>
            <a:br>
              <a:rPr lang="en-US" dirty="0"/>
            </a:br>
            <a:r>
              <a:rPr lang="en-US" dirty="0"/>
              <a:t>network doctors</a:t>
            </a:r>
          </a:p>
          <a:p>
            <a:r>
              <a:rPr lang="en-US" dirty="0"/>
              <a:t>Secure and private, HIPAA compliant video visit</a:t>
            </a:r>
          </a:p>
          <a:p>
            <a:r>
              <a:rPr lang="en-US" dirty="0"/>
              <a:t>E-prescribing to your pharmacy of choice*</a:t>
            </a:r>
          </a:p>
          <a:p>
            <a:r>
              <a:rPr lang="en-US" dirty="0"/>
              <a:t>Available to Anthem members and </a:t>
            </a:r>
            <a:br>
              <a:rPr lang="en-US" dirty="0"/>
            </a:br>
            <a:r>
              <a:rPr lang="en-US" dirty="0"/>
              <a:t>non-members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87D3E-FFEC-F74D-9321-318FACA967B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5827058"/>
            <a:ext cx="83660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charset="0"/>
                <a:ea typeface="Calibri Light" charset="0"/>
                <a:cs typeface="Calibri Light" charset="0"/>
              </a:rPr>
              <a:t>*Only non-controlled substances can be prescribed via video doctor visits</a:t>
            </a:r>
          </a:p>
        </p:txBody>
      </p:sp>
    </p:spTree>
    <p:extLst>
      <p:ext uri="{BB962C8B-B14F-4D97-AF65-F5344CB8AC3E}">
        <p14:creationId xmlns:p14="http://schemas.microsoft.com/office/powerpoint/2010/main" val="327261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692" y="687743"/>
            <a:ext cx="7304308" cy="552103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524000" y="686650"/>
            <a:ext cx="5468838" cy="5522124"/>
          </a:xfrm>
          <a:prstGeom prst="rect">
            <a:avLst/>
          </a:prstGeom>
          <a:gradFill>
            <a:gsLst>
              <a:gs pos="50000">
                <a:srgbClr val="FFFFFF">
                  <a:alpha val="98000"/>
                </a:srgbClr>
              </a:gs>
              <a:gs pos="0">
                <a:schemeClr val="bg1"/>
              </a:gs>
              <a:gs pos="100000">
                <a:schemeClr val="bg1">
                  <a:alpha val="69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986268" y="686651"/>
            <a:ext cx="276541" cy="552212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7000"/>
                  <a:lumOff val="33000"/>
                  <a:alpha val="20000"/>
                </a:schemeClr>
              </a:gs>
              <a:gs pos="100000">
                <a:schemeClr val="tx1">
                  <a:lumMod val="50000"/>
                  <a:lumOff val="50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53292" y="669213"/>
            <a:ext cx="5139547" cy="5539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F3833D"/>
              </a:buClr>
              <a:buSzPct val="120000"/>
              <a:buFont typeface="Arial" charset="0"/>
              <a:buChar char="•"/>
            </a:pPr>
            <a:endParaRPr lang="en-US" dirty="0">
              <a:solidFill>
                <a:srgbClr val="333333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81200" y="154112"/>
            <a:ext cx="8344602" cy="441312"/>
          </a:xfrm>
        </p:spPr>
        <p:txBody>
          <a:bodyPr>
            <a:normAutofit fontScale="90000"/>
          </a:bodyPr>
          <a:lstStyle/>
          <a:p>
            <a:r>
              <a:rPr lang="en-US" dirty="0"/>
              <a:t>Commonly Treated Medical Conditions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87D3E-FFEC-F74D-9321-318FACA967B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5" name="Picture 1" descr="//loremipsum.net/pics/pikseli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4290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//loremipsum.net/pics/pikseli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4290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reeform 11"/>
          <p:cNvSpPr/>
          <p:nvPr/>
        </p:nvSpPr>
        <p:spPr>
          <a:xfrm>
            <a:off x="1815140" y="528212"/>
            <a:ext cx="8852860" cy="158439"/>
          </a:xfrm>
          <a:custGeom>
            <a:avLst/>
            <a:gdLst>
              <a:gd name="connsiteX0" fmla="*/ 0 w 8852860"/>
              <a:gd name="connsiteY0" fmla="*/ 0 h 158439"/>
              <a:gd name="connsiteX1" fmla="*/ 10471 w 8852860"/>
              <a:gd name="connsiteY1" fmla="*/ 0 h 158439"/>
              <a:gd name="connsiteX2" fmla="*/ 13345 w 8852860"/>
              <a:gd name="connsiteY2" fmla="*/ 17257 h 158439"/>
              <a:gd name="connsiteX3" fmla="*/ 87945 w 8852860"/>
              <a:gd name="connsiteY3" fmla="*/ 77204 h 158439"/>
              <a:gd name="connsiteX4" fmla="*/ 1242430 w 8852860"/>
              <a:gd name="connsiteY4" fmla="*/ 77205 h 158439"/>
              <a:gd name="connsiteX5" fmla="*/ 1983714 w 8852860"/>
              <a:gd name="connsiteY5" fmla="*/ 79372 h 158439"/>
              <a:gd name="connsiteX6" fmla="*/ 2545777 w 8852860"/>
              <a:gd name="connsiteY6" fmla="*/ 79629 h 158439"/>
              <a:gd name="connsiteX7" fmla="*/ 2545777 w 8852860"/>
              <a:gd name="connsiteY7" fmla="*/ 80223 h 158439"/>
              <a:gd name="connsiteX8" fmla="*/ 2746948 w 8852860"/>
              <a:gd name="connsiteY8" fmla="*/ 80223 h 158439"/>
              <a:gd name="connsiteX9" fmla="*/ 7189530 w 8852860"/>
              <a:gd name="connsiteY9" fmla="*/ 80223 h 158439"/>
              <a:gd name="connsiteX10" fmla="*/ 8852860 w 8852860"/>
              <a:gd name="connsiteY10" fmla="*/ 75067 h 158439"/>
              <a:gd name="connsiteX11" fmla="*/ 8852860 w 8852860"/>
              <a:gd name="connsiteY11" fmla="*/ 158439 h 158439"/>
              <a:gd name="connsiteX12" fmla="*/ 7189530 w 8852860"/>
              <a:gd name="connsiteY12" fmla="*/ 158439 h 158439"/>
              <a:gd name="connsiteX13" fmla="*/ 2746948 w 8852860"/>
              <a:gd name="connsiteY13" fmla="*/ 158439 h 158439"/>
              <a:gd name="connsiteX14" fmla="*/ 2545777 w 8852860"/>
              <a:gd name="connsiteY14" fmla="*/ 158439 h 158439"/>
              <a:gd name="connsiteX15" fmla="*/ 1389354 w 8852860"/>
              <a:gd name="connsiteY15" fmla="*/ 158439 h 158439"/>
              <a:gd name="connsiteX16" fmla="*/ 93483 w 8852860"/>
              <a:gd name="connsiteY16" fmla="*/ 158439 h 158439"/>
              <a:gd name="connsiteX17" fmla="*/ 0 w 8852860"/>
              <a:gd name="connsiteY17" fmla="*/ 45106 h 158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852860" h="158439">
                <a:moveTo>
                  <a:pt x="0" y="0"/>
                </a:moveTo>
                <a:lnTo>
                  <a:pt x="10471" y="0"/>
                </a:lnTo>
                <a:lnTo>
                  <a:pt x="13345" y="17257"/>
                </a:lnTo>
                <a:cubicBezTo>
                  <a:pt x="25635" y="52486"/>
                  <a:pt x="54409" y="77204"/>
                  <a:pt x="87945" y="77204"/>
                </a:cubicBezTo>
                <a:lnTo>
                  <a:pt x="1242430" y="77205"/>
                </a:lnTo>
                <a:cubicBezTo>
                  <a:pt x="1242221" y="78458"/>
                  <a:pt x="1554396" y="79040"/>
                  <a:pt x="1983714" y="79372"/>
                </a:cubicBezTo>
                <a:lnTo>
                  <a:pt x="2545777" y="79629"/>
                </a:lnTo>
                <a:lnTo>
                  <a:pt x="2545777" y="80223"/>
                </a:lnTo>
                <a:lnTo>
                  <a:pt x="2746948" y="80223"/>
                </a:lnTo>
                <a:lnTo>
                  <a:pt x="7189530" y="80223"/>
                </a:lnTo>
                <a:lnTo>
                  <a:pt x="8852860" y="75067"/>
                </a:lnTo>
                <a:lnTo>
                  <a:pt x="8852860" y="158439"/>
                </a:lnTo>
                <a:lnTo>
                  <a:pt x="7189530" y="158439"/>
                </a:lnTo>
                <a:lnTo>
                  <a:pt x="2746948" y="158439"/>
                </a:lnTo>
                <a:lnTo>
                  <a:pt x="2545777" y="158439"/>
                </a:lnTo>
                <a:lnTo>
                  <a:pt x="1389354" y="158439"/>
                </a:lnTo>
                <a:lnTo>
                  <a:pt x="93483" y="158439"/>
                </a:lnTo>
                <a:cubicBezTo>
                  <a:pt x="41854" y="158439"/>
                  <a:pt x="0" y="107698"/>
                  <a:pt x="0" y="45106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981200" y="868465"/>
            <a:ext cx="2423160" cy="5097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833D"/>
              </a:buClr>
              <a:buSzPct val="120000"/>
              <a:buFont typeface="Arial" charset="0"/>
              <a:buChar char="•"/>
              <a:defRPr sz="1800" b="0" i="0" kern="1200">
                <a:solidFill>
                  <a:srgbClr val="333333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833D"/>
              </a:buClr>
              <a:buSzPct val="120000"/>
              <a:buFont typeface="Arial" charset="0"/>
              <a:buChar char="•"/>
              <a:defRPr sz="1600" b="0" i="0" kern="1200">
                <a:solidFill>
                  <a:srgbClr val="666666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833D"/>
              </a:buClr>
              <a:buSzPct val="120000"/>
              <a:buFont typeface="Arial" charset="0"/>
              <a:buChar char="•"/>
              <a:defRPr sz="1400" b="0" i="0" kern="1200">
                <a:solidFill>
                  <a:srgbClr val="666666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833D"/>
              </a:buClr>
              <a:buSzPct val="120000"/>
              <a:buFont typeface="Arial" charset="0"/>
              <a:buChar char="•"/>
              <a:defRPr sz="1400" b="0" i="0" kern="1200">
                <a:solidFill>
                  <a:srgbClr val="666666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833D"/>
              </a:buClr>
              <a:buSzPct val="120000"/>
              <a:buFont typeface="Arial" charset="0"/>
              <a:buChar char="•"/>
              <a:defRPr sz="1400" b="0" i="0" kern="1200">
                <a:solidFill>
                  <a:srgbClr val="666666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1400" dirty="0"/>
              <a:t>Abrasions, minor wounds</a:t>
            </a:r>
          </a:p>
          <a:p>
            <a:pPr lvl="0"/>
            <a:r>
              <a:rPr lang="en-US" sz="1400" dirty="0"/>
              <a:t>Acne</a:t>
            </a:r>
          </a:p>
          <a:p>
            <a:pPr lvl="0"/>
            <a:r>
              <a:rPr lang="en-US" sz="1400" dirty="0"/>
              <a:t>Anxiety</a:t>
            </a:r>
          </a:p>
          <a:p>
            <a:pPr lvl="0"/>
            <a:r>
              <a:rPr lang="en-US" sz="1400" dirty="0"/>
              <a:t>Asthma</a:t>
            </a:r>
          </a:p>
          <a:p>
            <a:pPr lvl="0"/>
            <a:r>
              <a:rPr lang="en-US" sz="1400" dirty="0"/>
              <a:t>Allergies/allergic rhinitis</a:t>
            </a:r>
          </a:p>
          <a:p>
            <a:pPr lvl="0"/>
            <a:r>
              <a:rPr lang="en-US" sz="1400" dirty="0"/>
              <a:t>Back pain </a:t>
            </a:r>
          </a:p>
          <a:p>
            <a:pPr lvl="0"/>
            <a:r>
              <a:rPr lang="en-US" sz="1400" dirty="0"/>
              <a:t>Cough/Cold</a:t>
            </a:r>
          </a:p>
          <a:p>
            <a:pPr lvl="0"/>
            <a:r>
              <a:rPr lang="en-US" sz="1400" dirty="0"/>
              <a:t>Depression </a:t>
            </a:r>
          </a:p>
          <a:p>
            <a:pPr lvl="0"/>
            <a:r>
              <a:rPr lang="en-US" sz="1400" dirty="0"/>
              <a:t>Diabetes/hypoglycemia</a:t>
            </a:r>
          </a:p>
          <a:p>
            <a:pPr lvl="0"/>
            <a:r>
              <a:rPr lang="en-US" sz="1400" dirty="0"/>
              <a:t>Diarrhea</a:t>
            </a:r>
          </a:p>
          <a:p>
            <a:pPr lvl="0"/>
            <a:r>
              <a:rPr lang="en-US" sz="1400" dirty="0"/>
              <a:t>Ear pain </a:t>
            </a:r>
          </a:p>
          <a:p>
            <a:pPr lvl="0"/>
            <a:r>
              <a:rPr lang="en-US" sz="1400" dirty="0"/>
              <a:t>Fever</a:t>
            </a:r>
          </a:p>
          <a:p>
            <a:pPr lvl="0"/>
            <a:r>
              <a:rPr lang="en-US" sz="1400" dirty="0"/>
              <a:t>Headache/migraine</a:t>
            </a:r>
          </a:p>
          <a:p>
            <a:pPr lvl="0"/>
            <a:r>
              <a:rPr lang="en-US" sz="1400" dirty="0"/>
              <a:t>Hypertension</a:t>
            </a:r>
          </a:p>
        </p:txBody>
      </p:sp>
      <p:sp>
        <p:nvSpPr>
          <p:cNvPr id="2" name="Oval 1"/>
          <p:cNvSpPr/>
          <p:nvPr/>
        </p:nvSpPr>
        <p:spPr>
          <a:xfrm>
            <a:off x="8220456" y="5365180"/>
            <a:ext cx="1267968" cy="1267968"/>
          </a:xfrm>
          <a:prstGeom prst="ellipse">
            <a:avLst/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070" y="5498105"/>
            <a:ext cx="1004841" cy="100211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85724" y="6538914"/>
            <a:ext cx="1686226" cy="2291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Access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40973" y="868465"/>
            <a:ext cx="2423160" cy="5097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833D"/>
              </a:buClr>
              <a:buSzPct val="120000"/>
              <a:buFont typeface="Arial" charset="0"/>
              <a:buChar char="•"/>
              <a:defRPr sz="1800" b="0" i="0" kern="1200">
                <a:solidFill>
                  <a:srgbClr val="333333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833D"/>
              </a:buClr>
              <a:buSzPct val="120000"/>
              <a:buFont typeface="Arial" charset="0"/>
              <a:buChar char="•"/>
              <a:defRPr sz="1600" b="0" i="0" kern="1200">
                <a:solidFill>
                  <a:srgbClr val="666666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833D"/>
              </a:buClr>
              <a:buSzPct val="120000"/>
              <a:buFont typeface="Arial" charset="0"/>
              <a:buChar char="•"/>
              <a:defRPr sz="1400" b="0" i="0" kern="1200">
                <a:solidFill>
                  <a:srgbClr val="666666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833D"/>
              </a:buClr>
              <a:buSzPct val="120000"/>
              <a:buFont typeface="Arial" charset="0"/>
              <a:buChar char="•"/>
              <a:defRPr sz="1400" b="0" i="0" kern="1200">
                <a:solidFill>
                  <a:srgbClr val="666666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833D"/>
              </a:buClr>
              <a:buSzPct val="120000"/>
              <a:buFont typeface="Arial" charset="0"/>
              <a:buChar char="•"/>
              <a:defRPr sz="1400" b="0" i="0" kern="1200">
                <a:solidFill>
                  <a:srgbClr val="666666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1400" dirty="0"/>
              <a:t>Incontinence</a:t>
            </a:r>
          </a:p>
          <a:p>
            <a:pPr lvl="0"/>
            <a:r>
              <a:rPr lang="en-US" sz="1400" dirty="0"/>
              <a:t>Influenza/flu</a:t>
            </a:r>
          </a:p>
          <a:p>
            <a:pPr lvl="0"/>
            <a:r>
              <a:rPr lang="en-US" sz="1400" dirty="0"/>
              <a:t>Insomnia</a:t>
            </a:r>
          </a:p>
          <a:p>
            <a:pPr lvl="0"/>
            <a:r>
              <a:rPr lang="en-US" sz="1400" dirty="0"/>
              <a:t>Nausea/Vomiting </a:t>
            </a:r>
          </a:p>
          <a:p>
            <a:pPr lvl="0"/>
            <a:r>
              <a:rPr lang="en-US" sz="1400" dirty="0"/>
              <a:t>Obesity</a:t>
            </a:r>
          </a:p>
          <a:p>
            <a:pPr lvl="0"/>
            <a:r>
              <a:rPr lang="en-US" sz="1400" dirty="0"/>
              <a:t>Pinkeye and other eye infections</a:t>
            </a:r>
          </a:p>
          <a:p>
            <a:pPr lvl="0"/>
            <a:r>
              <a:rPr lang="en-US" sz="1400" dirty="0"/>
              <a:t>Rashes/skin disturbances</a:t>
            </a:r>
          </a:p>
          <a:p>
            <a:pPr lvl="0"/>
            <a:r>
              <a:rPr lang="en-US" sz="1400" dirty="0"/>
              <a:t>Sinus infection</a:t>
            </a:r>
          </a:p>
          <a:p>
            <a:pPr lvl="0"/>
            <a:r>
              <a:rPr lang="en-US" sz="1400" dirty="0"/>
              <a:t>Smoking cessation </a:t>
            </a:r>
          </a:p>
          <a:p>
            <a:pPr lvl="0"/>
            <a:r>
              <a:rPr lang="en-US" sz="1400" dirty="0"/>
              <a:t>Sore throat/pharyngitis </a:t>
            </a:r>
          </a:p>
          <a:p>
            <a:pPr lvl="0"/>
            <a:r>
              <a:rPr lang="en-US" sz="1400" dirty="0"/>
              <a:t>Sprains and strains</a:t>
            </a:r>
          </a:p>
          <a:p>
            <a:pPr lvl="0"/>
            <a:r>
              <a:rPr lang="en-US" sz="1400" dirty="0"/>
              <a:t>Urinary tract infection</a:t>
            </a:r>
            <a:br>
              <a:rPr lang="en-US" sz="1400" b="1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7646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152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features of LiveHealth Online Medical</vt:lpstr>
      <vt:lpstr>Commonly Treated Medical Conditions</vt:lpstr>
    </vt:vector>
  </TitlesOfParts>
  <Company>Trustmark Benefits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features of LiveHealth Online Medical</dc:title>
  <dc:creator>Brinson, Melinda</dc:creator>
  <cp:lastModifiedBy>John Wolf</cp:lastModifiedBy>
  <cp:revision>2</cp:revision>
  <dcterms:created xsi:type="dcterms:W3CDTF">2024-05-03T12:05:19Z</dcterms:created>
  <dcterms:modified xsi:type="dcterms:W3CDTF">2024-05-06T14:56:10Z</dcterms:modified>
</cp:coreProperties>
</file>