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9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57F24-AE9D-4174-B9AF-183B912CAB7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AFAC2-1168-4C30-8F4C-31DC02046462}">
      <dgm:prSet phldrT="[Text]" custT="1"/>
      <dgm:spPr/>
      <dgm:t>
        <a:bodyPr anchor="t"/>
        <a:lstStyle/>
        <a:p>
          <a:pPr marL="91440">
            <a:spcAft>
              <a:spcPts val="0"/>
            </a:spcAft>
          </a:pPr>
          <a:r>
            <a:rPr lang="en-US" sz="2400" dirty="0">
              <a:latin typeface="Saira SemiCondensed SemiBold" panose="00000706000000000000" pitchFamily="2" charset="0"/>
              <a:cs typeface="Gotham Book" pitchFamily="50" charset="0"/>
            </a:rPr>
            <a:t>Transition</a:t>
          </a:r>
          <a:endParaRPr lang="en-US" sz="1800" dirty="0">
            <a:latin typeface="Saira SemiCondensed SemiBold" panose="00000706000000000000" pitchFamily="2" charset="0"/>
            <a:cs typeface="Gotham Book" pitchFamily="50" charset="0"/>
          </a:endParaRPr>
        </a:p>
      </dgm:t>
    </dgm:pt>
    <dgm:pt modelId="{A5A63531-2D5D-4FB1-B541-E10A1B168F42}" type="parTrans" cxnId="{697AA324-48DC-4570-B1DF-74D2EB21C90E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4E2AB3D4-6B7F-4A79-B567-31216EE68141}" type="sibTrans" cxnId="{697AA324-48DC-4570-B1DF-74D2EB21C90E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426A6036-FB03-4E79-87DA-45C504885BCA}">
      <dgm:prSet phldrT="[Text]" custT="1"/>
      <dgm:spPr>
        <a:ln>
          <a:noFill/>
        </a:ln>
      </dgm:spPr>
      <dgm:t>
        <a:bodyPr/>
        <a:lstStyle/>
        <a:p>
          <a:pPr marL="91440">
            <a:spcBef>
              <a:spcPts val="1200"/>
            </a:spcBef>
            <a:spcAft>
              <a:spcPts val="1200"/>
            </a:spcAft>
          </a:pPr>
          <a:r>
            <a:rPr lang="en-US" sz="1600" dirty="0">
              <a:latin typeface="Gotham Bold" pitchFamily="50" charset="0"/>
              <a:cs typeface="Gotham Bold" pitchFamily="50" charset="0"/>
            </a:rPr>
            <a:t>Phase 1: Education &amp; Onboarding</a:t>
          </a:r>
        </a:p>
        <a:p>
          <a:pPr marL="91440">
            <a:spcBef>
              <a:spcPct val="0"/>
            </a:spcBef>
            <a:spcAft>
              <a:spcPct val="35000"/>
            </a:spcAft>
          </a:pPr>
          <a:r>
            <a:rPr lang="en-US" sz="1400" dirty="0">
              <a:latin typeface="Gotham Book" pitchFamily="50" charset="0"/>
              <a:cs typeface="Gotham Book" pitchFamily="50" charset="0"/>
            </a:rPr>
            <a:t>Focus on client understanding and strategy “buy-in”, including employee education and onboarding.</a:t>
          </a:r>
        </a:p>
      </dgm:t>
    </dgm:pt>
    <dgm:pt modelId="{71BA0B8D-1F71-49FC-9F9E-F9E21A265587}" type="parTrans" cxnId="{2574FCC5-F7E9-42A1-836C-021D54472CFB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399538E2-BB6C-49E1-A99C-577113FABAAD}" type="sibTrans" cxnId="{2574FCC5-F7E9-42A1-836C-021D54472CFB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5437D346-9318-441A-B80A-322C15D5A874}">
      <dgm:prSet phldrT="[Text]" custT="1"/>
      <dgm:spPr>
        <a:solidFill>
          <a:srgbClr val="478FCC"/>
        </a:solidFill>
      </dgm:spPr>
      <dgm:t>
        <a:bodyPr anchor="t"/>
        <a:lstStyle/>
        <a:p>
          <a:pPr marL="91440">
            <a:spcBef>
              <a:spcPts val="0"/>
            </a:spcBef>
            <a:spcAft>
              <a:spcPts val="0"/>
            </a:spcAft>
          </a:pPr>
          <a:r>
            <a:rPr lang="en-US" sz="2400" dirty="0">
              <a:latin typeface="Saira SemiCondensed SemiBold" panose="00000706000000000000" pitchFamily="2" charset="0"/>
              <a:cs typeface="Gotham Book" pitchFamily="50" charset="0"/>
            </a:rPr>
            <a:t>Transparency</a:t>
          </a:r>
        </a:p>
      </dgm:t>
    </dgm:pt>
    <dgm:pt modelId="{5647843D-933D-4C35-9537-A5E9011AF1C3}" type="parTrans" cxnId="{BD4DB9DE-E1A3-4D80-830B-3420CBF28D1C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200CD5BC-7EC3-4C3B-BF15-2780D274669A}" type="sibTrans" cxnId="{BD4DB9DE-E1A3-4D80-830B-3420CBF28D1C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E0820A7A-3BFA-4DAB-90C6-34EAC9EE0B31}">
      <dgm:prSet phldrT="[Text]" custT="1"/>
      <dgm:spPr>
        <a:ln>
          <a:noFill/>
        </a:ln>
      </dgm:spPr>
      <dgm:t>
        <a:bodyPr/>
        <a:lstStyle/>
        <a:p>
          <a:pPr marL="91440">
            <a:spcBef>
              <a:spcPts val="600"/>
            </a:spcBef>
            <a:spcAft>
              <a:spcPts val="1200"/>
            </a:spcAft>
          </a:pPr>
          <a:r>
            <a:rPr lang="en-US" sz="1600" dirty="0">
              <a:latin typeface="Gotham Bold" pitchFamily="50" charset="0"/>
              <a:cs typeface="Gotham Bold" pitchFamily="50" charset="0"/>
            </a:rPr>
            <a:t>Phase 2: Data Collection &amp; Analysis</a:t>
          </a:r>
        </a:p>
        <a:p>
          <a:pPr marL="91440">
            <a:spcBef>
              <a:spcPts val="600"/>
            </a:spcBef>
            <a:spcAft>
              <a:spcPts val="1200"/>
            </a:spcAft>
          </a:pPr>
          <a:r>
            <a:rPr lang="en-US" sz="1400" dirty="0">
              <a:latin typeface="Gotham Book" pitchFamily="50" charset="0"/>
              <a:cs typeface="Gotham Book" pitchFamily="50" charset="0"/>
            </a:rPr>
            <a:t>Tracking and transparency help identify underlying factors in plan performance.</a:t>
          </a:r>
        </a:p>
        <a:p>
          <a:pPr marL="0">
            <a:spcBef>
              <a:spcPct val="0"/>
            </a:spcBef>
            <a:spcAft>
              <a:spcPct val="35000"/>
            </a:spcAft>
          </a:pPr>
          <a:endParaRPr lang="en-US" sz="2000" dirty="0">
            <a:latin typeface="Gotham Book" pitchFamily="50" charset="0"/>
            <a:cs typeface="Gotham Book" pitchFamily="50" charset="0"/>
          </a:endParaRPr>
        </a:p>
      </dgm:t>
    </dgm:pt>
    <dgm:pt modelId="{B632CDA5-0CD7-4958-A9D3-84A06779732A}" type="parTrans" cxnId="{69AD4955-042C-46B4-A146-21E0AC228EF9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E29F092A-0005-4249-BFF8-153B5B156B6E}" type="sibTrans" cxnId="{69AD4955-042C-46B4-A146-21E0AC228EF9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05D83E90-11A2-4D6F-BF57-827BB681D3B3}">
      <dgm:prSet phldrT="[Text]" custT="1"/>
      <dgm:spPr>
        <a:solidFill>
          <a:srgbClr val="9DC23B"/>
        </a:solidFill>
      </dgm:spPr>
      <dgm:t>
        <a:bodyPr anchor="t"/>
        <a:lstStyle/>
        <a:p>
          <a:pPr marL="91440">
            <a:spcAft>
              <a:spcPts val="0"/>
            </a:spcAft>
          </a:pPr>
          <a:r>
            <a:rPr lang="en-US" sz="2400" dirty="0">
              <a:latin typeface="Saira SemiCondensed SemiBold" panose="00000706000000000000" pitchFamily="2" charset="0"/>
              <a:cs typeface="Gotham Book" pitchFamily="50" charset="0"/>
            </a:rPr>
            <a:t>Transformation</a:t>
          </a:r>
        </a:p>
      </dgm:t>
    </dgm:pt>
    <dgm:pt modelId="{E253F720-6884-4385-B0F1-15E338A121CF}" type="parTrans" cxnId="{FDEFA04B-7245-422B-95E5-1EC4B31BD4B7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B29BF77A-F028-41CE-BD6E-436AA5C42565}" type="sibTrans" cxnId="{FDEFA04B-7245-422B-95E5-1EC4B31BD4B7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4F2790B4-8A35-495B-9960-C13D81FA1511}">
      <dgm:prSet phldrT="[Text]" custT="1"/>
      <dgm:spPr>
        <a:ln>
          <a:noFill/>
        </a:ln>
      </dgm:spPr>
      <dgm:t>
        <a:bodyPr/>
        <a:lstStyle/>
        <a:p>
          <a:pPr marL="91440">
            <a:spcBef>
              <a:spcPts val="600"/>
            </a:spcBef>
            <a:spcAft>
              <a:spcPts val="1200"/>
            </a:spcAft>
          </a:pPr>
          <a:r>
            <a:rPr lang="en-US" sz="1600" dirty="0">
              <a:latin typeface="Gotham Bold" pitchFamily="50" charset="0"/>
              <a:cs typeface="Gotham Bold" pitchFamily="50" charset="0"/>
            </a:rPr>
            <a:t>Phase 3: Customization &amp; Optimization</a:t>
          </a:r>
        </a:p>
        <a:p>
          <a:pPr marL="91440">
            <a:spcBef>
              <a:spcPts val="600"/>
            </a:spcBef>
            <a:spcAft>
              <a:spcPts val="1200"/>
            </a:spcAft>
          </a:pPr>
          <a:r>
            <a:rPr lang="en-US" sz="1400" dirty="0">
              <a:latin typeface="Gotham Book" pitchFamily="50" charset="0"/>
              <a:cs typeface="Gotham Book" pitchFamily="50" charset="0"/>
            </a:rPr>
            <a:t>Customization &amp; recommendations  based on plan performance data.</a:t>
          </a:r>
        </a:p>
      </dgm:t>
    </dgm:pt>
    <dgm:pt modelId="{3E51FA40-4B32-4A27-9DD0-7605B8977676}" type="parTrans" cxnId="{A4D7270F-180D-4F21-9E84-214759321921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3E249E75-AD47-498F-BA17-241814E7598D}" type="sibTrans" cxnId="{A4D7270F-180D-4F21-9E84-214759321921}">
      <dgm:prSet/>
      <dgm:spPr/>
      <dgm:t>
        <a:bodyPr/>
        <a:lstStyle/>
        <a:p>
          <a:endParaRPr lang="en-US">
            <a:latin typeface="Gotham Book" pitchFamily="50" charset="0"/>
            <a:cs typeface="Gotham Book" pitchFamily="50" charset="0"/>
          </a:endParaRPr>
        </a:p>
      </dgm:t>
    </dgm:pt>
    <dgm:pt modelId="{59EF8221-C0CA-4BD5-AC1F-6EF4D9C4EC92}" type="pres">
      <dgm:prSet presAssocID="{5D257F24-AE9D-4174-B9AF-183B912CAB7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CE765EB-4C0C-43FE-94EB-74977941F580}" type="pres">
      <dgm:prSet presAssocID="{CD9AFAC2-1168-4C30-8F4C-31DC02046462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BAAD2B1-316B-4F2D-990E-F480675B322D}" type="pres">
      <dgm:prSet presAssocID="{CD9AFAC2-1168-4C30-8F4C-31DC0204646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A2B78B4-B1F5-47A2-B1D0-D59B941E317D}" type="pres">
      <dgm:prSet presAssocID="{5437D346-9318-441A-B80A-322C15D5A87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2805B25-45C5-4CDB-AF98-0B7FF8791840}" type="pres">
      <dgm:prSet presAssocID="{5437D346-9318-441A-B80A-322C15D5A87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6570FA6-723D-492A-9C3D-15483AC3FDDF}" type="pres">
      <dgm:prSet presAssocID="{05D83E90-11A2-4D6F-BF57-827BB681D3B3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7BEC517-54CE-4A1E-8D60-29E58FB05DC7}" type="pres">
      <dgm:prSet presAssocID="{05D83E90-11A2-4D6F-BF57-827BB681D3B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C8C1E01-E991-4896-976E-59D076AC1462}" type="presOf" srcId="{426A6036-FB03-4E79-87DA-45C504885BCA}" destId="{DBAAD2B1-316B-4F2D-990E-F480675B322D}" srcOrd="0" destOrd="0" presId="urn:microsoft.com/office/officeart/2009/3/layout/IncreasingArrowsProcess"/>
    <dgm:cxn modelId="{A4D7270F-180D-4F21-9E84-214759321921}" srcId="{05D83E90-11A2-4D6F-BF57-827BB681D3B3}" destId="{4F2790B4-8A35-495B-9960-C13D81FA1511}" srcOrd="0" destOrd="0" parTransId="{3E51FA40-4B32-4A27-9DD0-7605B8977676}" sibTransId="{3E249E75-AD47-498F-BA17-241814E7598D}"/>
    <dgm:cxn modelId="{BF719611-8737-43A3-87B6-3C4F0F7AC1CE}" type="presOf" srcId="{5D257F24-AE9D-4174-B9AF-183B912CAB7D}" destId="{59EF8221-C0CA-4BD5-AC1F-6EF4D9C4EC92}" srcOrd="0" destOrd="0" presId="urn:microsoft.com/office/officeart/2009/3/layout/IncreasingArrowsProcess"/>
    <dgm:cxn modelId="{697AA324-48DC-4570-B1DF-74D2EB21C90E}" srcId="{5D257F24-AE9D-4174-B9AF-183B912CAB7D}" destId="{CD9AFAC2-1168-4C30-8F4C-31DC02046462}" srcOrd="0" destOrd="0" parTransId="{A5A63531-2D5D-4FB1-B541-E10A1B168F42}" sibTransId="{4E2AB3D4-6B7F-4A79-B567-31216EE68141}"/>
    <dgm:cxn modelId="{943AEC41-A8DA-4D7A-B484-235C18FEC0F3}" type="presOf" srcId="{4F2790B4-8A35-495B-9960-C13D81FA1511}" destId="{B7BEC517-54CE-4A1E-8D60-29E58FB05DC7}" srcOrd="0" destOrd="0" presId="urn:microsoft.com/office/officeart/2009/3/layout/IncreasingArrowsProcess"/>
    <dgm:cxn modelId="{FDEFA04B-7245-422B-95E5-1EC4B31BD4B7}" srcId="{5D257F24-AE9D-4174-B9AF-183B912CAB7D}" destId="{05D83E90-11A2-4D6F-BF57-827BB681D3B3}" srcOrd="2" destOrd="0" parTransId="{E253F720-6884-4385-B0F1-15E338A121CF}" sibTransId="{B29BF77A-F028-41CE-BD6E-436AA5C42565}"/>
    <dgm:cxn modelId="{CF9AC952-5FE4-47E6-9D22-FD2DABDCA5C2}" type="presOf" srcId="{5437D346-9318-441A-B80A-322C15D5A874}" destId="{6A2B78B4-B1F5-47A2-B1D0-D59B941E317D}" srcOrd="0" destOrd="0" presId="urn:microsoft.com/office/officeart/2009/3/layout/IncreasingArrowsProcess"/>
    <dgm:cxn modelId="{69AD4955-042C-46B4-A146-21E0AC228EF9}" srcId="{5437D346-9318-441A-B80A-322C15D5A874}" destId="{E0820A7A-3BFA-4DAB-90C6-34EAC9EE0B31}" srcOrd="0" destOrd="0" parTransId="{B632CDA5-0CD7-4958-A9D3-84A06779732A}" sibTransId="{E29F092A-0005-4249-BFF8-153B5B156B6E}"/>
    <dgm:cxn modelId="{0E485A85-7E4B-4786-B99D-9D9D87A0AB7B}" type="presOf" srcId="{05D83E90-11A2-4D6F-BF57-827BB681D3B3}" destId="{06570FA6-723D-492A-9C3D-15483AC3FDDF}" srcOrd="0" destOrd="0" presId="urn:microsoft.com/office/officeart/2009/3/layout/IncreasingArrowsProcess"/>
    <dgm:cxn modelId="{7C4233A7-2D3A-4D15-80E2-58746A7CB24C}" type="presOf" srcId="{CD9AFAC2-1168-4C30-8F4C-31DC02046462}" destId="{FCE765EB-4C0C-43FE-94EB-74977941F580}" srcOrd="0" destOrd="0" presId="urn:microsoft.com/office/officeart/2009/3/layout/IncreasingArrowsProcess"/>
    <dgm:cxn modelId="{2574FCC5-F7E9-42A1-836C-021D54472CFB}" srcId="{CD9AFAC2-1168-4C30-8F4C-31DC02046462}" destId="{426A6036-FB03-4E79-87DA-45C504885BCA}" srcOrd="0" destOrd="0" parTransId="{71BA0B8D-1F71-49FC-9F9E-F9E21A265587}" sibTransId="{399538E2-BB6C-49E1-A99C-577113FABAAD}"/>
    <dgm:cxn modelId="{BD4DB9DE-E1A3-4D80-830B-3420CBF28D1C}" srcId="{5D257F24-AE9D-4174-B9AF-183B912CAB7D}" destId="{5437D346-9318-441A-B80A-322C15D5A874}" srcOrd="1" destOrd="0" parTransId="{5647843D-933D-4C35-9537-A5E9011AF1C3}" sibTransId="{200CD5BC-7EC3-4C3B-BF15-2780D274669A}"/>
    <dgm:cxn modelId="{3AFF67F1-A920-46B9-AF49-0142BAE7786F}" type="presOf" srcId="{E0820A7A-3BFA-4DAB-90C6-34EAC9EE0B31}" destId="{82805B25-45C5-4CDB-AF98-0B7FF8791840}" srcOrd="0" destOrd="0" presId="urn:microsoft.com/office/officeart/2009/3/layout/IncreasingArrowsProcess"/>
    <dgm:cxn modelId="{317DB856-D35C-4619-ABDD-C2915FE1F6D0}" type="presParOf" srcId="{59EF8221-C0CA-4BD5-AC1F-6EF4D9C4EC92}" destId="{FCE765EB-4C0C-43FE-94EB-74977941F580}" srcOrd="0" destOrd="0" presId="urn:microsoft.com/office/officeart/2009/3/layout/IncreasingArrowsProcess"/>
    <dgm:cxn modelId="{B339B65F-C581-4E77-868C-4F8B2799E7BA}" type="presParOf" srcId="{59EF8221-C0CA-4BD5-AC1F-6EF4D9C4EC92}" destId="{DBAAD2B1-316B-4F2D-990E-F480675B322D}" srcOrd="1" destOrd="0" presId="urn:microsoft.com/office/officeart/2009/3/layout/IncreasingArrowsProcess"/>
    <dgm:cxn modelId="{FC7FAF99-4E8D-44E5-A82B-2BCAACE4AB3B}" type="presParOf" srcId="{59EF8221-C0CA-4BD5-AC1F-6EF4D9C4EC92}" destId="{6A2B78B4-B1F5-47A2-B1D0-D59B941E317D}" srcOrd="2" destOrd="0" presId="urn:microsoft.com/office/officeart/2009/3/layout/IncreasingArrowsProcess"/>
    <dgm:cxn modelId="{C1E04B95-E4DC-4AC6-B0CE-8CB2FAEAA8DA}" type="presParOf" srcId="{59EF8221-C0CA-4BD5-AC1F-6EF4D9C4EC92}" destId="{82805B25-45C5-4CDB-AF98-0B7FF8791840}" srcOrd="3" destOrd="0" presId="urn:microsoft.com/office/officeart/2009/3/layout/IncreasingArrowsProcess"/>
    <dgm:cxn modelId="{4C423300-440E-4BEE-BBB2-1808FFF7D377}" type="presParOf" srcId="{59EF8221-C0CA-4BD5-AC1F-6EF4D9C4EC92}" destId="{06570FA6-723D-492A-9C3D-15483AC3FDDF}" srcOrd="4" destOrd="0" presId="urn:microsoft.com/office/officeart/2009/3/layout/IncreasingArrowsProcess"/>
    <dgm:cxn modelId="{02BE7244-3BB9-4377-B9B6-8508C96B78F4}" type="presParOf" srcId="{59EF8221-C0CA-4BD5-AC1F-6EF4D9C4EC92}" destId="{B7BEC517-54CE-4A1E-8D60-29E58FB05DC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765EB-4C0C-43FE-94EB-74977941F580}">
      <dsp:nvSpPr>
        <dsp:cNvPr id="0" name=""/>
        <dsp:cNvSpPr/>
      </dsp:nvSpPr>
      <dsp:spPr>
        <a:xfrm>
          <a:off x="22286" y="55543"/>
          <a:ext cx="7685139" cy="11192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77681" numCol="1" spcCol="1270" anchor="t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Saira SemiCondensed SemiBold" panose="00000706000000000000" pitchFamily="2" charset="0"/>
              <a:cs typeface="Gotham Book" pitchFamily="50" charset="0"/>
            </a:rPr>
            <a:t>Transition</a:t>
          </a:r>
          <a:endParaRPr lang="en-US" sz="1800" kern="1200" dirty="0">
            <a:latin typeface="Saira SemiCondensed SemiBold" panose="00000706000000000000" pitchFamily="2" charset="0"/>
            <a:cs typeface="Gotham Book" pitchFamily="50" charset="0"/>
          </a:endParaRPr>
        </a:p>
      </dsp:txBody>
      <dsp:txXfrm>
        <a:off x="22286" y="335355"/>
        <a:ext cx="7405327" cy="559625"/>
      </dsp:txXfrm>
    </dsp:sp>
    <dsp:sp modelId="{DBAAD2B1-316B-4F2D-990E-F480675B322D}">
      <dsp:nvSpPr>
        <dsp:cNvPr id="0" name=""/>
        <dsp:cNvSpPr/>
      </dsp:nvSpPr>
      <dsp:spPr>
        <a:xfrm>
          <a:off x="22286" y="918645"/>
          <a:ext cx="2367022" cy="2156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91440" lvl="0" indent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kern="1200" dirty="0">
              <a:latin typeface="Gotham Bold" pitchFamily="50" charset="0"/>
              <a:cs typeface="Gotham Bold" pitchFamily="50" charset="0"/>
            </a:rPr>
            <a:t>Phase 1: Education &amp; Onboarding</a:t>
          </a:r>
        </a:p>
        <a:p>
          <a:pPr marL="9144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 Book" pitchFamily="50" charset="0"/>
              <a:cs typeface="Gotham Book" pitchFamily="50" charset="0"/>
            </a:rPr>
            <a:t>Focus on client understanding and strategy “buy-in”, including employee education and onboarding.</a:t>
          </a:r>
        </a:p>
      </dsp:txBody>
      <dsp:txXfrm>
        <a:off x="22286" y="918645"/>
        <a:ext cx="2367022" cy="2156085"/>
      </dsp:txXfrm>
    </dsp:sp>
    <dsp:sp modelId="{6A2B78B4-B1F5-47A2-B1D0-D59B941E317D}">
      <dsp:nvSpPr>
        <dsp:cNvPr id="0" name=""/>
        <dsp:cNvSpPr/>
      </dsp:nvSpPr>
      <dsp:spPr>
        <a:xfrm>
          <a:off x="2389309" y="428626"/>
          <a:ext cx="5318116" cy="1119249"/>
        </a:xfrm>
        <a:prstGeom prst="rightArrow">
          <a:avLst>
            <a:gd name="adj1" fmla="val 50000"/>
            <a:gd name="adj2" fmla="val 50000"/>
          </a:avLst>
        </a:prstGeom>
        <a:solidFill>
          <a:srgbClr val="478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77681" numCol="1" spcCol="1270" anchor="t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Saira SemiCondensed SemiBold" panose="00000706000000000000" pitchFamily="2" charset="0"/>
              <a:cs typeface="Gotham Book" pitchFamily="50" charset="0"/>
            </a:rPr>
            <a:t>Transparency</a:t>
          </a:r>
        </a:p>
      </dsp:txBody>
      <dsp:txXfrm>
        <a:off x="2389309" y="708438"/>
        <a:ext cx="5038304" cy="559625"/>
      </dsp:txXfrm>
    </dsp:sp>
    <dsp:sp modelId="{82805B25-45C5-4CDB-AF98-0B7FF8791840}">
      <dsp:nvSpPr>
        <dsp:cNvPr id="0" name=""/>
        <dsp:cNvSpPr/>
      </dsp:nvSpPr>
      <dsp:spPr>
        <a:xfrm>
          <a:off x="2389309" y="1291729"/>
          <a:ext cx="2367022" cy="2156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91440" lvl="0" indent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kern="1200" dirty="0">
              <a:latin typeface="Gotham Bold" pitchFamily="50" charset="0"/>
              <a:cs typeface="Gotham Bold" pitchFamily="50" charset="0"/>
            </a:rPr>
            <a:t>Phase 2: Data Collection &amp; Analysis</a:t>
          </a:r>
        </a:p>
        <a:p>
          <a:pPr marL="91440" lvl="0" indent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 dirty="0">
              <a:latin typeface="Gotham Book" pitchFamily="50" charset="0"/>
              <a:cs typeface="Gotham Book" pitchFamily="50" charset="0"/>
            </a:rPr>
            <a:t>Tracking and transparency help identify underlying factors in plan performance.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Gotham Book" pitchFamily="50" charset="0"/>
            <a:cs typeface="Gotham Book" pitchFamily="50" charset="0"/>
          </a:endParaRPr>
        </a:p>
      </dsp:txBody>
      <dsp:txXfrm>
        <a:off x="2389309" y="1291729"/>
        <a:ext cx="2367022" cy="2156085"/>
      </dsp:txXfrm>
    </dsp:sp>
    <dsp:sp modelId="{06570FA6-723D-492A-9C3D-15483AC3FDDF}">
      <dsp:nvSpPr>
        <dsp:cNvPr id="0" name=""/>
        <dsp:cNvSpPr/>
      </dsp:nvSpPr>
      <dsp:spPr>
        <a:xfrm>
          <a:off x="4756332" y="801709"/>
          <a:ext cx="2951093" cy="1119249"/>
        </a:xfrm>
        <a:prstGeom prst="rightArrow">
          <a:avLst>
            <a:gd name="adj1" fmla="val 50000"/>
            <a:gd name="adj2" fmla="val 50000"/>
          </a:avLst>
        </a:prstGeom>
        <a:solidFill>
          <a:srgbClr val="9DC2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77681" numCol="1" spcCol="1270" anchor="t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Saira SemiCondensed SemiBold" panose="00000706000000000000" pitchFamily="2" charset="0"/>
              <a:cs typeface="Gotham Book" pitchFamily="50" charset="0"/>
            </a:rPr>
            <a:t>Transformation</a:t>
          </a:r>
        </a:p>
      </dsp:txBody>
      <dsp:txXfrm>
        <a:off x="4756332" y="1081521"/>
        <a:ext cx="2671281" cy="559625"/>
      </dsp:txXfrm>
    </dsp:sp>
    <dsp:sp modelId="{B7BEC517-54CE-4A1E-8D60-29E58FB05DC7}">
      <dsp:nvSpPr>
        <dsp:cNvPr id="0" name=""/>
        <dsp:cNvSpPr/>
      </dsp:nvSpPr>
      <dsp:spPr>
        <a:xfrm>
          <a:off x="4756332" y="1664812"/>
          <a:ext cx="2367022" cy="2124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91440" lvl="0" indent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kern="1200" dirty="0">
              <a:latin typeface="Gotham Bold" pitchFamily="50" charset="0"/>
              <a:cs typeface="Gotham Bold" pitchFamily="50" charset="0"/>
            </a:rPr>
            <a:t>Phase 3: Customization &amp; Optimization</a:t>
          </a:r>
        </a:p>
        <a:p>
          <a:pPr marL="91440" lvl="0" indent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 dirty="0">
              <a:latin typeface="Gotham Book" pitchFamily="50" charset="0"/>
              <a:cs typeface="Gotham Book" pitchFamily="50" charset="0"/>
            </a:rPr>
            <a:t>Customization &amp; recommendations  based on plan performance data.</a:t>
          </a:r>
        </a:p>
      </dsp:txBody>
      <dsp:txXfrm>
        <a:off x="4756332" y="1664812"/>
        <a:ext cx="2367022" cy="212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EF0C-6798-9433-4052-311F45948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EBAA3-F840-A343-67D3-2E68859A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0337-2D89-3789-749E-3288AA0D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7F02D-A159-CAB8-2420-E73F7CE9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B9F6-5941-5832-5567-CF8D74A3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F4B9-53BE-9B46-B73C-BA94C622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DDF80-DAF2-A693-6CE5-B61FE466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E9B3-C953-F4B6-9CE7-EC024F75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E4FBB-B91F-DC30-89C8-A77F4471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F90F9-1E9E-03A2-3C05-7C0A7629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AE559-1A8C-41F9-855C-CE2674D2E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44862-6048-32C9-FF5F-1C02C956D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9DBAC-901C-0298-C4C6-53805963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5988-F252-8E3F-93B7-7281AE5B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BD81-5568-E1B4-7C3C-ED76F257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bg>
      <p:bgPr>
        <a:solidFill>
          <a:schemeClr val="bg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5A0C8BF-EA9D-43D7-93BA-EE39C4F24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99" y="6138335"/>
            <a:ext cx="1358443" cy="457200"/>
          </a:xfrm>
          <a:prstGeom prst="rect">
            <a:avLst/>
          </a:prstGeom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599" y="567856"/>
            <a:ext cx="11269834" cy="756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rgbClr val="2F5275"/>
                </a:solidFill>
                <a:latin typeface="Saira SemiCondensed SemiCond" panose="00000806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12599" y="1504949"/>
            <a:ext cx="3474720" cy="438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Google Shape;36;p6">
            <a:extLst>
              <a:ext uri="{FF2B5EF4-FFF2-40B4-BE49-F238E27FC236}">
                <a16:creationId xmlns:a16="http://schemas.microsoft.com/office/drawing/2014/main" id="{328B5170-06FB-4004-A424-AF9F08492AB5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210156" y="1504949"/>
            <a:ext cx="3474720" cy="438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7" name="Google Shape;36;p6">
            <a:extLst>
              <a:ext uri="{FF2B5EF4-FFF2-40B4-BE49-F238E27FC236}">
                <a16:creationId xmlns:a16="http://schemas.microsoft.com/office/drawing/2014/main" id="{154EE5EE-01B7-4111-BC2C-42A7E46A4F69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8107713" y="1504949"/>
            <a:ext cx="3474720" cy="438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76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C5F8-536D-A31B-531D-3879E01B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EE08C-6DFD-7064-0B80-B1052D757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F00D-B604-6145-07AA-16B90A2C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45558-3D17-E4BD-2015-B6D77659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B8AA-6259-8983-B553-F6B25046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B7A3-4CD3-3348-2298-71651B6F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A8921-C306-FAC6-7BB4-3D0EEF19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129A0-85A7-AB59-71D9-AAF54DFC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6FD40-CCEA-E0CA-792D-7EE8CA14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00F68-17C3-86F2-3510-B0824CB4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058-4350-17AF-28C7-E5035142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A5CD-1695-D6A8-6630-80EE93052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D054C-B1E3-1528-303E-72F76040D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E5166-FD2A-91D6-CD62-99F5A852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3142F-B0FB-17EC-7E04-9A1F9694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C34E-28B7-8082-87D4-62BB21CD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765D-A327-F9FB-BBFE-8FDDE57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D9848-F0D1-B51C-0C7F-4A60250FE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37347-30B4-0112-C5E1-CF15893E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34990-AB1B-7FB2-01CE-CE546871D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452BD-57DD-832E-C189-94A35527F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5D96F-FBFB-EB27-79F4-40D0F6D0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F7BF5-0402-7CBD-16DA-6AB85795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45DEF-119B-2810-6EBE-DDB0624F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2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DDBC-4FC4-4A40-470E-9B72283A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2B455-8D5C-B779-7DFD-EA7727A6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BB8A7-9314-8BCC-8213-06C85F15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0CEB7-0045-23D3-68FC-7F8403B6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70F3F-2CB4-B282-D5D0-266843C4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0E83D-A0B7-EBED-CA8A-A343A976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CADB-03F1-FEC7-E3FA-33E33E27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855-96D8-ADB1-0778-E9A88261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0E660-941A-4A3D-2295-F8EBA7B1D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33784-EC0B-A51C-3C2A-A6BF9FC75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B6D11-3489-0C6E-58D2-1EE286F4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14D8-7D72-C664-858C-63ADDA92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4B826-3EDB-5E68-0C0A-DDA7ADAB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C332-0684-E36A-8188-B27C9361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C46BD-63CE-903F-251C-B4B34ADFE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24A44-2210-0F37-8E57-7547B237E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CD2A3-C19D-2582-47F6-857A4206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B5A1C-640E-E27E-2A4E-C97CC461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FC87-E4DE-153D-7135-F128D468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34915-BA26-D2E5-FE08-D9379B01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CD39C-995B-268F-69AA-950DBAA37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2607D-AD12-9A3C-65B9-2B1EABBF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6E2B-0BA6-499C-ADE4-6FEE30ECEA8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F9378-A0AB-6E67-AE14-34B837ACD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34D45-8265-E7D8-3D16-A09CB41BE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4CBA-100D-47C6-8F3A-E9FB196D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BE4D-78D9-45D9-8346-57690999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EVHC 3-Year Strategy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F253-6108-4A53-9073-2859AF0EE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2883ED-F91B-423E-8B97-E9AD8CF487E3}"/>
              </a:ext>
            </a:extLst>
          </p:cNvPr>
          <p:cNvGraphicFramePr/>
          <p:nvPr/>
        </p:nvGraphicFramePr>
        <p:xfrm>
          <a:off x="411752" y="2291508"/>
          <a:ext cx="7729713" cy="384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FB62775-FBB6-4CC1-898D-A0346288E5E9}"/>
              </a:ext>
            </a:extLst>
          </p:cNvPr>
          <p:cNvSpPr txBox="1"/>
          <p:nvPr/>
        </p:nvSpPr>
        <p:spPr>
          <a:xfrm>
            <a:off x="312598" y="1324523"/>
            <a:ext cx="7465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Gotham Bold" pitchFamily="50" charset="0"/>
                <a:cs typeface="Gotham Bold" pitchFamily="50" charset="0"/>
              </a:rPr>
              <a:t>A Roadmap to Excellence: </a:t>
            </a:r>
            <a:r>
              <a:rPr lang="en-US" sz="1600" dirty="0">
                <a:latin typeface="Gotham Book" pitchFamily="50" charset="0"/>
                <a:cs typeface="Gotham Book" pitchFamily="50" charset="0"/>
              </a:rPr>
              <a:t>Moving from a fully-insured healthcare plan to a partially self-funded arrangement is a process. High Performing Employer-Sponsored Healthcare Plans follow these steps: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39E7AD-F79A-4DA3-B98E-C91B486F4D97}"/>
              </a:ext>
            </a:extLst>
          </p:cNvPr>
          <p:cNvGrpSpPr/>
          <p:nvPr/>
        </p:nvGrpSpPr>
        <p:grpSpPr>
          <a:xfrm>
            <a:off x="8736374" y="2430943"/>
            <a:ext cx="2846059" cy="3705452"/>
            <a:chOff x="8736373" y="2155521"/>
            <a:chExt cx="2846059" cy="3705452"/>
          </a:xfrm>
        </p:grpSpPr>
        <p:pic>
          <p:nvPicPr>
            <p:cNvPr id="13" name="Picture 12" descr="Smiling woman in office">
              <a:extLst>
                <a:ext uri="{FF2B5EF4-FFF2-40B4-BE49-F238E27FC236}">
                  <a16:creationId xmlns:a16="http://schemas.microsoft.com/office/drawing/2014/main" id="{B1AD2904-E2C2-4AE1-A9EB-2C1414861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7" r="12175"/>
            <a:stretch/>
          </p:blipFill>
          <p:spPr>
            <a:xfrm>
              <a:off x="8736373" y="2156438"/>
              <a:ext cx="2846057" cy="24146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38AF39-2241-4A00-8E53-2CD75DAF16E1}"/>
                </a:ext>
              </a:extLst>
            </p:cNvPr>
            <p:cNvSpPr/>
            <p:nvPr/>
          </p:nvSpPr>
          <p:spPr>
            <a:xfrm>
              <a:off x="8736375" y="4572000"/>
              <a:ext cx="2846057" cy="1288973"/>
            </a:xfrm>
            <a:prstGeom prst="rect">
              <a:avLst/>
            </a:prstGeom>
            <a:solidFill>
              <a:srgbClr val="9DC2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32A7B6-411D-4671-B09D-F748FAE8F8AE}"/>
                </a:ext>
              </a:extLst>
            </p:cNvPr>
            <p:cNvSpPr txBox="1"/>
            <p:nvPr/>
          </p:nvSpPr>
          <p:spPr>
            <a:xfrm>
              <a:off x="8736374" y="4708654"/>
              <a:ext cx="2846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Saira SemiCondensed SemiBold" panose="00000706000000000000" pitchFamily="2" charset="0"/>
                  <a:cs typeface="Gotham Bold" pitchFamily="50" charset="0"/>
                </a:rPr>
                <a:t>High Performing Employer-Sponsored Healthcare Plan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E67550-AB0F-4DC5-A4C7-1D37B4626DDE}"/>
                </a:ext>
              </a:extLst>
            </p:cNvPr>
            <p:cNvSpPr/>
            <p:nvPr/>
          </p:nvSpPr>
          <p:spPr>
            <a:xfrm>
              <a:off x="8736374" y="2155521"/>
              <a:ext cx="2846057" cy="2414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4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Bold</vt:lpstr>
      <vt:lpstr>Gotham Book</vt:lpstr>
      <vt:lpstr>Saira SemiCondensed SemiBold</vt:lpstr>
      <vt:lpstr>Saira SemiCondensed SemiCond</vt:lpstr>
      <vt:lpstr>Office Theme</vt:lpstr>
      <vt:lpstr>EVHC 3-Year Strategy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EVHC 3-Year Strategy </dc:title>
  <dc:creator>Pamela Saunders</dc:creator>
  <cp:lastModifiedBy>Pamela Saunders</cp:lastModifiedBy>
  <cp:revision>1</cp:revision>
  <dcterms:created xsi:type="dcterms:W3CDTF">2024-01-29T19:05:27Z</dcterms:created>
  <dcterms:modified xsi:type="dcterms:W3CDTF">2024-01-29T19:06:07Z</dcterms:modified>
</cp:coreProperties>
</file>